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0" r:id="rId1"/>
  </p:sldMasterIdLst>
  <p:notesMasterIdLst>
    <p:notesMasterId r:id="rId24"/>
  </p:notesMasterIdLst>
  <p:sldIdLst>
    <p:sldId id="256" r:id="rId2"/>
    <p:sldId id="257" r:id="rId3"/>
    <p:sldId id="265" r:id="rId4"/>
    <p:sldId id="270" r:id="rId5"/>
    <p:sldId id="271" r:id="rId6"/>
    <p:sldId id="272" r:id="rId7"/>
    <p:sldId id="273" r:id="rId8"/>
    <p:sldId id="274" r:id="rId9"/>
    <p:sldId id="264" r:id="rId10"/>
    <p:sldId id="258" r:id="rId11"/>
    <p:sldId id="259" r:id="rId12"/>
    <p:sldId id="260" r:id="rId13"/>
    <p:sldId id="261" r:id="rId14"/>
    <p:sldId id="262" r:id="rId15"/>
    <p:sldId id="263" r:id="rId16"/>
    <p:sldId id="266" r:id="rId17"/>
    <p:sldId id="268" r:id="rId18"/>
    <p:sldId id="269" r:id="rId19"/>
    <p:sldId id="276" r:id="rId20"/>
    <p:sldId id="277" r:id="rId21"/>
    <p:sldId id="278" r:id="rId22"/>
    <p:sldId id="279" r:id="rId2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00" d="100"/>
          <a:sy n="100" d="100"/>
        </p:scale>
        <p:origin x="95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media/image5.jpeg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E03528-09DA-4F92-895F-EA70C0D94CFE}" type="datetimeFigureOut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2FE90-D067-4278-807E-F925E63CEC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0536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57F13-0A97-4293-93DB-1E3680490273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05157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06955-D088-461A-922A-1071D3DCEFF3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8773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FFF6A-A0FE-49C5-B94A-6829ED81668C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0594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0AFC6-236A-4BF4-A635-DB09DB9528B4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5175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6711-8F59-4DC6-A1E4-A31A65AB4B1A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23313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B824F-34BD-45BA-B89C-8B25F7EBF930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9546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B474F-908E-4A2A-B212-3403EB99D6F3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10862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496A6-E6E1-4328-8F10-18A2D36D8A88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34684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6BB3F-5F5E-4E8C-BC22-6E10D3C295A9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9670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59228-6E11-4F10-9AA6-447AED7A49C1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3022" y="6369638"/>
            <a:ext cx="551167" cy="365125"/>
          </a:xfrm>
        </p:spPr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6097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B019E-4046-4DE7-8B63-53057E65468A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03543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DBA2F-413B-4FD5-A56E-A2C084C09A49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3125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0D12A-5CD7-4590-B0E4-59B3F495B29C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603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7DCC4-7620-4A06-B525-5FCA8AA17B6B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0028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4D464-BAC7-4E44-869A-4C6EDA937810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741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E1FA-8471-4CFD-9B18-4642904C65FA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574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04365-E451-4FFF-BD59-0065085FEFA4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3364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15912" y="637342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A38AB88-47CC-428D-9162-4CC3F63096C5}" type="datetime1">
              <a:rPr kumimoji="1" lang="ja-JP" altLang="en-US" smtClean="0"/>
              <a:t>2021/5/11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7625" y="6394020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 altLang="zh-TW" dirty="0" smtClean="0"/>
              <a:t>Gt2 4</a:t>
            </a:r>
            <a:r>
              <a:rPr lang="zh-TW" altLang="en-US" dirty="0" smtClean="0"/>
              <a:t>番　稲垣颯太</a:t>
            </a:r>
            <a:endParaRPr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03022" y="6394020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91A40ED-0C98-41DA-B5D3-B0FEB98393B5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10062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457200" rtl="0" eaLnBrk="1" latinLnBrk="0" hangingPunct="1">
        <a:spcBef>
          <a:spcPct val="0"/>
        </a:spcBef>
        <a:buNone/>
        <a:defRPr kumimoji="1"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nagakiSota/RobotTest.gi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228849" y="2154115"/>
            <a:ext cx="8791575" cy="1556237"/>
          </a:xfrm>
        </p:spPr>
        <p:txBody>
          <a:bodyPr>
            <a:normAutofit fontScale="90000"/>
          </a:bodyPr>
          <a:lstStyle/>
          <a:p>
            <a:pPr algn="l"/>
            <a:r>
              <a:rPr kumimoji="1" lang="ja-JP" altLang="en-US" b="1" dirty="0" smtClean="0"/>
              <a:t>ロボットゲームでの</a:t>
            </a:r>
            <a:r>
              <a:rPr kumimoji="1" lang="en-US" altLang="ja-JP" b="1" dirty="0" smtClean="0"/>
              <a:t/>
            </a:r>
            <a:br>
              <a:rPr kumimoji="1" lang="en-US" altLang="ja-JP" b="1" dirty="0" smtClean="0"/>
            </a:br>
            <a:r>
              <a:rPr lang="ja-JP" altLang="en-US" b="1" dirty="0" smtClean="0"/>
              <a:t>リアル感のある機体の挙動</a:t>
            </a:r>
            <a:endParaRPr kumimoji="1" lang="ja-JP" altLang="en-US" b="1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876424" y="5486400"/>
            <a:ext cx="9144000" cy="747346"/>
          </a:xfrm>
        </p:spPr>
        <p:txBody>
          <a:bodyPr/>
          <a:lstStyle/>
          <a:p>
            <a:r>
              <a:rPr kumimoji="1" lang="en-US" altLang="ja-JP" dirty="0" smtClean="0"/>
              <a:t>GT2 4</a:t>
            </a:r>
            <a:r>
              <a:rPr kumimoji="1" lang="ja-JP" altLang="en-US" dirty="0" smtClean="0"/>
              <a:t>番</a:t>
            </a:r>
            <a:r>
              <a:rPr kumimoji="1" lang="en-US" altLang="ja-JP" dirty="0" smtClean="0"/>
              <a:t> </a:t>
            </a:r>
            <a:r>
              <a:rPr kumimoji="1" lang="ja-JP" altLang="en-US" dirty="0" smtClean="0"/>
              <a:t>稲垣颯太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464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940777"/>
          </a:xfrm>
        </p:spPr>
        <p:txBody>
          <a:bodyPr>
            <a:normAutofit/>
          </a:bodyPr>
          <a:lstStyle/>
          <a:p>
            <a:pPr algn="l"/>
            <a:r>
              <a:rPr lang="ja-JP" altLang="en-US" sz="4400" b="1" dirty="0"/>
              <a:t>ロボットゲームとは</a:t>
            </a:r>
            <a:endParaRPr kumimoji="1" lang="ja-JP" altLang="en-US" sz="44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484310" y="829407"/>
            <a:ext cx="10569879" cy="2379785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その名のとおり</a:t>
            </a:r>
            <a:r>
              <a:rPr kumimoji="1" lang="en-US" altLang="ja-JP" sz="2800" dirty="0" smtClean="0"/>
              <a:t>”</a:t>
            </a:r>
            <a:r>
              <a:rPr kumimoji="1" lang="ja-JP" altLang="en-US" sz="2800" b="1" dirty="0" smtClean="0"/>
              <a:t>ロボット</a:t>
            </a:r>
            <a:r>
              <a:rPr kumimoji="1" lang="en-US" altLang="ja-JP" sz="2800" dirty="0" smtClean="0"/>
              <a:t>”</a:t>
            </a:r>
            <a:r>
              <a:rPr kumimoji="1" lang="ja-JP" altLang="en-US" sz="2800" dirty="0" smtClean="0"/>
              <a:t>を操作して戦う</a:t>
            </a:r>
            <a:r>
              <a:rPr kumimoji="1" lang="en-US" altLang="ja-JP" sz="2800" dirty="0" smtClean="0"/>
              <a:t>”</a:t>
            </a:r>
            <a:r>
              <a:rPr kumimoji="1" lang="ja-JP" altLang="en-US" sz="2800" b="1" dirty="0" smtClean="0"/>
              <a:t>ゲーム</a:t>
            </a:r>
            <a:r>
              <a:rPr kumimoji="1" lang="en-US" altLang="ja-JP" sz="2800" dirty="0" smtClean="0"/>
              <a:t>”</a:t>
            </a:r>
          </a:p>
          <a:p>
            <a:r>
              <a:rPr lang="ja-JP" altLang="en-US" sz="2800" dirty="0"/>
              <a:t>ここで</a:t>
            </a:r>
            <a:r>
              <a:rPr lang="ja-JP" altLang="en-US" sz="2800" dirty="0" smtClean="0"/>
              <a:t>言うロボットとは工業機械のことではなく、</a:t>
            </a:r>
            <a:r>
              <a:rPr lang="en-US" altLang="ja-JP" sz="2800" dirty="0" smtClean="0"/>
              <a:t>SF</a:t>
            </a:r>
            <a:r>
              <a:rPr lang="ja-JP" altLang="en-US" sz="2800" dirty="0" smtClean="0"/>
              <a:t>作品とかに出てくるロボットを指す</a:t>
            </a:r>
            <a:endParaRPr kumimoji="1" lang="ja-JP" altLang="en-US" sz="2800" dirty="0"/>
          </a:p>
        </p:txBody>
      </p:sp>
      <p:pic>
        <p:nvPicPr>
          <p:cNvPr id="1026" name="Picture 2" descr="産業用ロボットはどんな構造？ロボットアームが動く仕組みを徹底解説 | XYZ | 川崎重工業株式会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310" y="3518744"/>
            <a:ext cx="3904029" cy="2193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デモンエクスマキナ 情報まとめ - ゲームウィズ(GameWith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441" y="3518744"/>
            <a:ext cx="4179593" cy="2194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乗算 3"/>
          <p:cNvSpPr/>
          <p:nvPr/>
        </p:nvSpPr>
        <p:spPr>
          <a:xfrm>
            <a:off x="1090246" y="2004646"/>
            <a:ext cx="4799011" cy="5121025"/>
          </a:xfrm>
          <a:prstGeom prst="mathMultiply">
            <a:avLst>
              <a:gd name="adj1" fmla="val 49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ドーナツ 4"/>
          <p:cNvSpPr/>
          <p:nvPr/>
        </p:nvSpPr>
        <p:spPr>
          <a:xfrm>
            <a:off x="6998678" y="2628900"/>
            <a:ext cx="4229100" cy="4229100"/>
          </a:xfrm>
          <a:prstGeom prst="donut">
            <a:avLst>
              <a:gd name="adj" fmla="val 4998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494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05609" y="2570410"/>
            <a:ext cx="11007968" cy="1478570"/>
          </a:xfrm>
        </p:spPr>
        <p:txBody>
          <a:bodyPr>
            <a:normAutofit fontScale="90000"/>
          </a:bodyPr>
          <a:lstStyle/>
          <a:p>
            <a:r>
              <a:rPr kumimoji="1" lang="ja-JP" altLang="en-US" sz="7200" b="1" dirty="0" smtClean="0"/>
              <a:t>リアル系とスタイリッシュ系</a:t>
            </a:r>
            <a:endParaRPr kumimoji="1" lang="ja-JP" altLang="en-US" sz="7200" b="1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7941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317254" y="940777"/>
            <a:ext cx="10874746" cy="1292468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ロボットゲームには大きく分けて、リアル系とスタイリッシュ系の２つが存在する</a:t>
            </a:r>
            <a:endParaRPr kumimoji="1" lang="ja-JP" altLang="en-US" sz="2800" dirty="0"/>
          </a:p>
        </p:txBody>
      </p:sp>
      <p:sp>
        <p:nvSpPr>
          <p:cNvPr id="4" name="タイトル 1"/>
          <p:cNvSpPr txBox="1">
            <a:spLocks/>
          </p:cNvSpPr>
          <p:nvPr/>
        </p:nvSpPr>
        <p:spPr>
          <a:xfrm>
            <a:off x="1484310" y="0"/>
            <a:ext cx="10018713" cy="94077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 kumimoji="1">
                <a:solidFill>
                  <a:schemeClr val="tx2"/>
                </a:solidFill>
              </a:defRPr>
            </a:lvl2pPr>
            <a:lvl3pPr eaLnBrk="1" hangingPunct="1">
              <a:defRPr kumimoji="1">
                <a:solidFill>
                  <a:schemeClr val="tx2"/>
                </a:solidFill>
              </a:defRPr>
            </a:lvl3pPr>
            <a:lvl4pPr eaLnBrk="1" hangingPunct="1">
              <a:defRPr kumimoji="1">
                <a:solidFill>
                  <a:schemeClr val="tx2"/>
                </a:solidFill>
              </a:defRPr>
            </a:lvl4pPr>
            <a:lvl5pPr eaLnBrk="1" hangingPunct="1">
              <a:defRPr kumimoji="1">
                <a:solidFill>
                  <a:schemeClr val="tx2"/>
                </a:solidFill>
              </a:defRPr>
            </a:lvl5pPr>
            <a:lvl6pPr eaLnBrk="1" hangingPunct="1">
              <a:defRPr kumimoji="1">
                <a:solidFill>
                  <a:schemeClr val="tx2"/>
                </a:solidFill>
              </a:defRPr>
            </a:lvl6pPr>
            <a:lvl7pPr eaLnBrk="1" hangingPunct="1">
              <a:defRPr kumimoji="1">
                <a:solidFill>
                  <a:schemeClr val="tx2"/>
                </a:solidFill>
              </a:defRPr>
            </a:lvl7pPr>
            <a:lvl8pPr eaLnBrk="1" hangingPunct="1">
              <a:defRPr kumimoji="1">
                <a:solidFill>
                  <a:schemeClr val="tx2"/>
                </a:solidFill>
              </a:defRPr>
            </a:lvl8pPr>
            <a:lvl9pPr eaLnBrk="1" hangingPunct="1">
              <a:defRPr kumimoji="1">
                <a:solidFill>
                  <a:schemeClr val="tx2"/>
                </a:solidFill>
              </a:defRPr>
            </a:lvl9pPr>
          </a:lstStyle>
          <a:p>
            <a:pPr algn="l"/>
            <a:r>
              <a:rPr lang="ja-JP" altLang="en-US" sz="4400" b="1" dirty="0"/>
              <a:t>リアル系とスタイリッシュ系</a:t>
            </a:r>
            <a:endParaRPr lang="ja-JP" altLang="en-US" sz="4400" dirty="0"/>
          </a:p>
        </p:txBody>
      </p:sp>
      <p:pic>
        <p:nvPicPr>
          <p:cNvPr id="1026" name="Picture 2" descr="Best Mobile Suit Gundam Battle Operation 2 GIFs | Gfycat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473" y="2602523"/>
            <a:ext cx="3591482" cy="2022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/>
          <p:cNvSpPr txBox="1"/>
          <p:nvPr/>
        </p:nvSpPr>
        <p:spPr>
          <a:xfrm>
            <a:off x="3196525" y="2224452"/>
            <a:ext cx="1169377" cy="369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/>
              <a:t>リアル系</a:t>
            </a:r>
            <a:endParaRPr kumimoji="1" lang="ja-JP" altLang="en-US" b="1" dirty="0"/>
          </a:p>
        </p:txBody>
      </p:sp>
      <p:pic>
        <p:nvPicPr>
          <p:cNvPr id="1030" name="Picture 6" descr="海外の反応】PS4ソフト『ガンダムバーサス』海外版が今秋に発売決定 : World Video Games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3382" y="2602522"/>
            <a:ext cx="3589757" cy="2022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/>
          <p:cNvSpPr txBox="1"/>
          <p:nvPr/>
        </p:nvSpPr>
        <p:spPr>
          <a:xfrm>
            <a:off x="7964409" y="2224425"/>
            <a:ext cx="2127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/>
              <a:t>スタイリッシュ系</a:t>
            </a:r>
            <a:endParaRPr kumimoji="1" lang="ja-JP" altLang="en-US" b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195635" y="4642338"/>
            <a:ext cx="51711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作品例：</a:t>
            </a:r>
            <a:r>
              <a:rPr lang="ja-JP" altLang="en-US" sz="2000" dirty="0"/>
              <a:t>アーマードコア</a:t>
            </a:r>
            <a:endParaRPr kumimoji="1" lang="en-US" altLang="ja-JP" sz="2000" dirty="0" smtClean="0"/>
          </a:p>
          <a:p>
            <a:r>
              <a:rPr lang="en-US" altLang="ja-JP" sz="2000" dirty="0"/>
              <a:t> </a:t>
            </a:r>
            <a:r>
              <a:rPr lang="en-US" altLang="ja-JP" sz="2000" dirty="0" smtClean="0"/>
              <a:t>                   </a:t>
            </a:r>
            <a:r>
              <a:rPr lang="en-US" altLang="ja-JP" sz="2000" dirty="0" err="1" smtClean="0"/>
              <a:t>Titanfall</a:t>
            </a:r>
            <a:endParaRPr lang="en-US" altLang="ja-JP" sz="2000" dirty="0" smtClean="0"/>
          </a:p>
          <a:p>
            <a:r>
              <a:rPr kumimoji="1" lang="en-US" altLang="ja-JP" sz="2000" dirty="0"/>
              <a:t> </a:t>
            </a:r>
            <a:r>
              <a:rPr kumimoji="1" lang="en-US" altLang="ja-JP" sz="2000" dirty="0" smtClean="0"/>
              <a:t>                   </a:t>
            </a:r>
            <a:r>
              <a:rPr kumimoji="1" lang="ja-JP" altLang="en-US" sz="2000" dirty="0" smtClean="0"/>
              <a:t>ガンダムバトルオペレーション</a:t>
            </a:r>
            <a:endParaRPr kumimoji="1" lang="en-US" altLang="ja-JP" sz="2000" dirty="0" smtClean="0"/>
          </a:p>
          <a:p>
            <a:r>
              <a:rPr kumimoji="1" lang="ja-JP" altLang="en-US" sz="2000" dirty="0" smtClean="0"/>
              <a:t>　　　　ボーダーブレイク                         </a:t>
            </a:r>
            <a:r>
              <a:rPr kumimoji="1" lang="en-US" altLang="ja-JP" sz="2000" dirty="0" smtClean="0"/>
              <a:t>etc</a:t>
            </a:r>
            <a:r>
              <a:rPr lang="en-US" altLang="ja-JP" sz="2000" dirty="0" smtClean="0"/>
              <a:t>…</a:t>
            </a:r>
            <a:endParaRPr kumimoji="1" lang="ja-JP" altLang="en-US" sz="2000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6353776" y="4624753"/>
            <a:ext cx="53489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作品</a:t>
            </a:r>
            <a:r>
              <a:rPr kumimoji="1" lang="ja-JP" altLang="en-US" sz="2000" dirty="0" smtClean="0"/>
              <a:t>例：デモンエクスマキナ</a:t>
            </a:r>
            <a:endParaRPr lang="en-US" altLang="ja-JP" sz="2000" dirty="0"/>
          </a:p>
          <a:p>
            <a:r>
              <a:rPr lang="ja-JP" altLang="en-US" sz="2000" dirty="0" smtClean="0"/>
              <a:t>　　　　ガンダムエクストリームバーサス</a:t>
            </a:r>
            <a:endParaRPr lang="en-US" altLang="ja-JP" sz="2000" dirty="0" smtClean="0"/>
          </a:p>
          <a:p>
            <a:r>
              <a:rPr kumimoji="1" lang="ja-JP" altLang="en-US" sz="2000" dirty="0" smtClean="0"/>
              <a:t>　　　　</a:t>
            </a:r>
            <a:r>
              <a:rPr lang="en-US" altLang="ja-JP" sz="2000" dirty="0"/>
              <a:t>ANUBIS ZONE OF THE </a:t>
            </a:r>
            <a:r>
              <a:rPr lang="en-US" altLang="ja-JP" sz="2000" dirty="0" smtClean="0"/>
              <a:t>ENDERS</a:t>
            </a:r>
            <a:endParaRPr lang="en-US" altLang="ja-JP" sz="2000" dirty="0"/>
          </a:p>
          <a:p>
            <a:r>
              <a:rPr kumimoji="1" lang="ja-JP" altLang="en-US" sz="2000" dirty="0" smtClean="0"/>
              <a:t>　　　　</a:t>
            </a:r>
            <a:r>
              <a:rPr lang="en-US" altLang="ja-JP" sz="2000" dirty="0" smtClean="0"/>
              <a:t>Project Nimbus                                    etc…</a:t>
            </a:r>
            <a:endParaRPr kumimoji="1" lang="ja-JP" altLang="en-US" sz="2000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626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317254" y="940777"/>
            <a:ext cx="10874746" cy="1292468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ロボットゲームには大きく分けて、リアル系とスタイリッシュ系の２つが存在する</a:t>
            </a:r>
            <a:endParaRPr kumimoji="1" lang="ja-JP" altLang="en-US" sz="2800" dirty="0"/>
          </a:p>
        </p:txBody>
      </p:sp>
      <p:sp>
        <p:nvSpPr>
          <p:cNvPr id="4" name="タイトル 1"/>
          <p:cNvSpPr txBox="1">
            <a:spLocks/>
          </p:cNvSpPr>
          <p:nvPr/>
        </p:nvSpPr>
        <p:spPr>
          <a:xfrm>
            <a:off x="1484310" y="0"/>
            <a:ext cx="10018713" cy="94077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 kumimoji="1">
                <a:solidFill>
                  <a:schemeClr val="tx2"/>
                </a:solidFill>
              </a:defRPr>
            </a:lvl2pPr>
            <a:lvl3pPr eaLnBrk="1" hangingPunct="1">
              <a:defRPr kumimoji="1">
                <a:solidFill>
                  <a:schemeClr val="tx2"/>
                </a:solidFill>
              </a:defRPr>
            </a:lvl3pPr>
            <a:lvl4pPr eaLnBrk="1" hangingPunct="1">
              <a:defRPr kumimoji="1">
                <a:solidFill>
                  <a:schemeClr val="tx2"/>
                </a:solidFill>
              </a:defRPr>
            </a:lvl4pPr>
            <a:lvl5pPr eaLnBrk="1" hangingPunct="1">
              <a:defRPr kumimoji="1">
                <a:solidFill>
                  <a:schemeClr val="tx2"/>
                </a:solidFill>
              </a:defRPr>
            </a:lvl5pPr>
            <a:lvl6pPr eaLnBrk="1" hangingPunct="1">
              <a:defRPr kumimoji="1">
                <a:solidFill>
                  <a:schemeClr val="tx2"/>
                </a:solidFill>
              </a:defRPr>
            </a:lvl6pPr>
            <a:lvl7pPr eaLnBrk="1" hangingPunct="1">
              <a:defRPr kumimoji="1">
                <a:solidFill>
                  <a:schemeClr val="tx2"/>
                </a:solidFill>
              </a:defRPr>
            </a:lvl7pPr>
            <a:lvl8pPr eaLnBrk="1" hangingPunct="1">
              <a:defRPr kumimoji="1">
                <a:solidFill>
                  <a:schemeClr val="tx2"/>
                </a:solidFill>
              </a:defRPr>
            </a:lvl8pPr>
            <a:lvl9pPr eaLnBrk="1" hangingPunct="1">
              <a:defRPr kumimoji="1">
                <a:solidFill>
                  <a:schemeClr val="tx2"/>
                </a:solidFill>
              </a:defRPr>
            </a:lvl9pPr>
          </a:lstStyle>
          <a:p>
            <a:pPr algn="l"/>
            <a:r>
              <a:rPr lang="ja-JP" altLang="en-US" sz="4400" b="1" dirty="0"/>
              <a:t>リアル系とスタイリッシュ系</a:t>
            </a:r>
            <a:endParaRPr lang="ja-JP" altLang="en-US" sz="4400" dirty="0"/>
          </a:p>
        </p:txBody>
      </p:sp>
      <p:pic>
        <p:nvPicPr>
          <p:cNvPr id="1026" name="Picture 2" descr="Best Mobile Suit Gundam Battle Operation 2 GIFs | Gfycat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473" y="2602523"/>
            <a:ext cx="3591482" cy="2022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/>
          <p:cNvSpPr txBox="1"/>
          <p:nvPr/>
        </p:nvSpPr>
        <p:spPr>
          <a:xfrm>
            <a:off x="3196525" y="2224452"/>
            <a:ext cx="1169377" cy="369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/>
              <a:t>リアル系</a:t>
            </a:r>
            <a:endParaRPr kumimoji="1" lang="ja-JP" altLang="en-US" b="1" dirty="0"/>
          </a:p>
        </p:txBody>
      </p:sp>
      <p:pic>
        <p:nvPicPr>
          <p:cNvPr id="1030" name="Picture 6" descr="海外の反応】PS4ソフト『ガンダムバーサス』海外版が今秋に発売決定 : World Video Games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3382" y="2602522"/>
            <a:ext cx="3589757" cy="2022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/>
          <p:cNvSpPr txBox="1"/>
          <p:nvPr/>
        </p:nvSpPr>
        <p:spPr>
          <a:xfrm>
            <a:off x="7964409" y="2224425"/>
            <a:ext cx="2127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 smtClean="0"/>
              <a:t>スタイリッシュ系</a:t>
            </a:r>
            <a:endParaRPr kumimoji="1" lang="ja-JP" altLang="en-US" b="1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552623" y="4633544"/>
            <a:ext cx="487921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000" dirty="0" smtClean="0"/>
              <a:t>動きに重量感がある</a:t>
            </a:r>
            <a:endParaRPr lang="en-US" altLang="ja-JP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000" dirty="0" smtClean="0"/>
              <a:t>もっさりしがち</a:t>
            </a:r>
            <a:endParaRPr kumimoji="1" lang="en-US" altLang="ja-JP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2000" dirty="0" smtClean="0"/>
              <a:t>迫力がある</a:t>
            </a:r>
            <a:endParaRPr lang="en-US" altLang="ja-JP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000" dirty="0" smtClean="0"/>
              <a:t>実際に巨大ロボットを操作している感がある</a:t>
            </a:r>
            <a:endParaRPr kumimoji="1" lang="ja-JP" altLang="en-US" sz="20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7013574" y="4633544"/>
            <a:ext cx="48560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000" dirty="0" smtClean="0"/>
              <a:t>全体的なゲームスピードが速い</a:t>
            </a:r>
            <a:endParaRPr lang="en-US" altLang="ja-JP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000" dirty="0" smtClean="0"/>
              <a:t>爽快感がある</a:t>
            </a:r>
            <a:endParaRPr kumimoji="1" lang="en-US" altLang="ja-JP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2000" dirty="0" smtClean="0"/>
              <a:t>近年のロボットゲームは大半がこっち</a:t>
            </a:r>
            <a:endParaRPr kumimoji="1" lang="ja-JP" altLang="en-US" sz="2000" dirty="0"/>
          </a:p>
        </p:txBody>
      </p:sp>
      <p:sp>
        <p:nvSpPr>
          <p:cNvPr id="10" name="左矢印 9"/>
          <p:cNvSpPr/>
          <p:nvPr/>
        </p:nvSpPr>
        <p:spPr>
          <a:xfrm rot="20170313">
            <a:off x="5063967" y="1767252"/>
            <a:ext cx="1916723" cy="16705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スライド番号プレースホルダー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772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15462" y="2227509"/>
            <a:ext cx="11649808" cy="2546713"/>
          </a:xfrm>
        </p:spPr>
        <p:txBody>
          <a:bodyPr>
            <a:normAutofit/>
          </a:bodyPr>
          <a:lstStyle/>
          <a:p>
            <a:r>
              <a:rPr kumimoji="1" lang="ja-JP" altLang="en-US" sz="7200" b="1" dirty="0" smtClean="0"/>
              <a:t>リアルなロボットの挙動に</a:t>
            </a:r>
            <a:r>
              <a:rPr kumimoji="1" lang="en-US" altLang="ja-JP" sz="7200" b="1" dirty="0" smtClean="0"/>
              <a:t/>
            </a:r>
            <a:br>
              <a:rPr kumimoji="1" lang="en-US" altLang="ja-JP" sz="7200" b="1" dirty="0" smtClean="0"/>
            </a:br>
            <a:r>
              <a:rPr kumimoji="1" lang="ja-JP" altLang="en-US" sz="7200" b="1" dirty="0" smtClean="0"/>
              <a:t>必要な要素</a:t>
            </a:r>
            <a:endParaRPr kumimoji="1" lang="ja-JP" altLang="en-US" sz="7200" b="1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1971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84309" y="87924"/>
            <a:ext cx="8916991" cy="1099038"/>
          </a:xfrm>
        </p:spPr>
        <p:txBody>
          <a:bodyPr>
            <a:normAutofit/>
          </a:bodyPr>
          <a:lstStyle/>
          <a:p>
            <a:r>
              <a:rPr lang="ja-JP" altLang="en-US" b="1" dirty="0"/>
              <a:t>リアルなロボットの挙動</a:t>
            </a:r>
            <a:r>
              <a:rPr lang="ja-JP" altLang="en-US" b="1" dirty="0" smtClean="0"/>
              <a:t>に必要</a:t>
            </a:r>
            <a:r>
              <a:rPr lang="ja-JP" altLang="en-US" b="1" dirty="0"/>
              <a:t>な要素</a:t>
            </a:r>
            <a:endParaRPr kumimoji="1" lang="ja-JP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dirty="0" smtClean="0"/>
              <a:t>Gt2 4</a:t>
            </a:r>
            <a:r>
              <a:rPr kumimoji="1" lang="zh-TW" altLang="en-US" dirty="0" smtClean="0"/>
              <a:t>番　稲垣颯太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732829" y="2069814"/>
            <a:ext cx="67937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600" dirty="0" smtClean="0">
                <a:latin typeface="HGP明朝E" panose="02020900000000000000" pitchFamily="18" charset="-128"/>
                <a:ea typeface="HGP明朝E" panose="02020900000000000000" pitchFamily="18" charset="-128"/>
              </a:rPr>
              <a:t>重量感</a:t>
            </a:r>
            <a:endParaRPr kumimoji="1" lang="ja-JP" altLang="en-US" sz="16600" dirty="0">
              <a:latin typeface="HGP明朝E" panose="02020900000000000000" pitchFamily="18" charset="-128"/>
              <a:ea typeface="HGP明朝E" panose="020209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2123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dirty="0" smtClean="0"/>
              <a:t>Gt2 4</a:t>
            </a:r>
            <a:r>
              <a:rPr kumimoji="1" lang="zh-TW" altLang="en-US" dirty="0" smtClean="0"/>
              <a:t>番　稲垣颯太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16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642583" y="149469"/>
            <a:ext cx="28678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dirty="0" smtClean="0">
                <a:latin typeface="HGP明朝E" panose="02020900000000000000" pitchFamily="18" charset="-128"/>
                <a:ea typeface="HGP明朝E" panose="02020900000000000000" pitchFamily="18" charset="-128"/>
              </a:rPr>
              <a:t>重量感</a:t>
            </a:r>
            <a:endParaRPr kumimoji="1" lang="ja-JP" altLang="en-US" sz="6000" dirty="0">
              <a:latin typeface="HGP明朝E" panose="02020900000000000000" pitchFamily="18" charset="-128"/>
              <a:ea typeface="HGP明朝E" panose="02020900000000000000" pitchFamily="18" charset="-128"/>
            </a:endParaRPr>
          </a:p>
        </p:txBody>
      </p:sp>
      <p:pic>
        <p:nvPicPr>
          <p:cNvPr id="1026" name="Picture 2" descr="高达创战者的真人版有生肉了NGA玩家社区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8853" y="3540151"/>
            <a:ext cx="4301720" cy="2419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449137" y="1516674"/>
            <a:ext cx="10874746" cy="1292468"/>
          </a:xfrm>
        </p:spPr>
        <p:txBody>
          <a:bodyPr>
            <a:normAutofit/>
          </a:bodyPr>
          <a:lstStyle/>
          <a:p>
            <a:r>
              <a:rPr kumimoji="1" lang="ja-JP" altLang="en-US" sz="2800" dirty="0" smtClean="0"/>
              <a:t>ロボット＝巨大な金属の塊 なの</a:t>
            </a:r>
            <a:r>
              <a:rPr kumimoji="1" lang="ja-JP" altLang="en-US" sz="2800" dirty="0" err="1" smtClean="0"/>
              <a:t>で</a:t>
            </a:r>
            <a:r>
              <a:rPr kumimoji="1" lang="ja-JP" altLang="en-US" sz="2800" dirty="0" smtClean="0"/>
              <a:t>とてつもなく重い</a:t>
            </a:r>
            <a:endParaRPr kumimoji="1" lang="en-US" altLang="ja-JP" sz="2800" dirty="0" smtClean="0"/>
          </a:p>
          <a:p>
            <a:pPr marL="0" indent="0">
              <a:buNone/>
            </a:pPr>
            <a:r>
              <a:rPr lang="ja-JP" altLang="en-US" sz="2800" dirty="0"/>
              <a:t>　</a:t>
            </a:r>
            <a:r>
              <a:rPr lang="ja-JP" altLang="en-US" sz="2800" dirty="0" smtClean="0"/>
              <a:t>いかにその重さを表現できるかが大事になってくる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3133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2192" y="1703634"/>
            <a:ext cx="11649808" cy="2546713"/>
          </a:xfrm>
        </p:spPr>
        <p:txBody>
          <a:bodyPr>
            <a:normAutofit/>
          </a:bodyPr>
          <a:lstStyle/>
          <a:p>
            <a:r>
              <a:rPr kumimoji="1" lang="ja-JP" altLang="en-US" sz="7200" b="1" dirty="0" smtClean="0"/>
              <a:t>今回実装する要素</a:t>
            </a:r>
            <a:endParaRPr kumimoji="1" lang="ja-JP" altLang="en-US" sz="7200" b="1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285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タイトル 1"/>
          <p:cNvSpPr txBox="1">
            <a:spLocks/>
          </p:cNvSpPr>
          <p:nvPr/>
        </p:nvSpPr>
        <p:spPr>
          <a:xfrm>
            <a:off x="1484309" y="87924"/>
            <a:ext cx="8916991" cy="109903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 kumimoji="1">
                <a:solidFill>
                  <a:schemeClr val="tx2"/>
                </a:solidFill>
              </a:defRPr>
            </a:lvl2pPr>
            <a:lvl3pPr eaLnBrk="1" hangingPunct="1">
              <a:defRPr kumimoji="1">
                <a:solidFill>
                  <a:schemeClr val="tx2"/>
                </a:solidFill>
              </a:defRPr>
            </a:lvl3pPr>
            <a:lvl4pPr eaLnBrk="1" hangingPunct="1">
              <a:defRPr kumimoji="1">
                <a:solidFill>
                  <a:schemeClr val="tx2"/>
                </a:solidFill>
              </a:defRPr>
            </a:lvl4pPr>
            <a:lvl5pPr eaLnBrk="1" hangingPunct="1">
              <a:defRPr kumimoji="1">
                <a:solidFill>
                  <a:schemeClr val="tx2"/>
                </a:solidFill>
              </a:defRPr>
            </a:lvl5pPr>
            <a:lvl6pPr eaLnBrk="1" hangingPunct="1">
              <a:defRPr kumimoji="1">
                <a:solidFill>
                  <a:schemeClr val="tx2"/>
                </a:solidFill>
              </a:defRPr>
            </a:lvl6pPr>
            <a:lvl7pPr eaLnBrk="1" hangingPunct="1">
              <a:defRPr kumimoji="1">
                <a:solidFill>
                  <a:schemeClr val="tx2"/>
                </a:solidFill>
              </a:defRPr>
            </a:lvl7pPr>
            <a:lvl8pPr eaLnBrk="1" hangingPunct="1">
              <a:defRPr kumimoji="1">
                <a:solidFill>
                  <a:schemeClr val="tx2"/>
                </a:solidFill>
              </a:defRPr>
            </a:lvl8pPr>
            <a:lvl9pPr eaLnBrk="1" hangingPunct="1">
              <a:defRPr kumimoji="1">
                <a:solidFill>
                  <a:schemeClr val="tx2"/>
                </a:solidFill>
              </a:defRPr>
            </a:lvl9pPr>
          </a:lstStyle>
          <a:p>
            <a:pPr algn="l"/>
            <a:r>
              <a:rPr lang="ja-JP" altLang="en-US" sz="4400" b="1" dirty="0" smtClean="0"/>
              <a:t>今回実装する要素</a:t>
            </a:r>
            <a:endParaRPr lang="ja-JP" altLang="en-US" sz="4400" dirty="0"/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726346" y="1323243"/>
            <a:ext cx="4432916" cy="4515582"/>
          </a:xfrm>
        </p:spPr>
        <p:txBody>
          <a:bodyPr>
            <a:normAutofit/>
          </a:bodyPr>
          <a:lstStyle/>
          <a:p>
            <a:r>
              <a:rPr kumimoji="1" lang="ja-JP" altLang="en-US" sz="3600" dirty="0" smtClean="0"/>
              <a:t>ジャンプ</a:t>
            </a:r>
            <a:endParaRPr kumimoji="1" lang="en-US" altLang="ja-JP" sz="3600" dirty="0" smtClean="0"/>
          </a:p>
          <a:p>
            <a:r>
              <a:rPr kumimoji="1" lang="ja-JP" altLang="en-US" sz="3600" dirty="0" smtClean="0"/>
              <a:t>旋回</a:t>
            </a:r>
            <a:endParaRPr kumimoji="1" lang="en-US" altLang="ja-JP" sz="3600" dirty="0" smtClean="0"/>
          </a:p>
          <a:p>
            <a:r>
              <a:rPr lang="ja-JP" altLang="en-US" sz="3600" dirty="0" smtClean="0"/>
              <a:t>歩行</a:t>
            </a:r>
            <a:endParaRPr lang="en-US" altLang="ja-JP" sz="3600" dirty="0" smtClean="0"/>
          </a:p>
          <a:p>
            <a:r>
              <a:rPr kumimoji="1" lang="ja-JP" altLang="en-US" sz="3600" dirty="0"/>
              <a:t>ブースト</a:t>
            </a:r>
            <a:r>
              <a:rPr kumimoji="1" lang="ja-JP" altLang="en-US" sz="3600" dirty="0" smtClean="0"/>
              <a:t>移動</a:t>
            </a:r>
            <a:endParaRPr kumimoji="1" lang="en-US" altLang="ja-JP" sz="3600" dirty="0" smtClean="0"/>
          </a:p>
          <a:p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42674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タイトル 1"/>
          <p:cNvSpPr txBox="1">
            <a:spLocks/>
          </p:cNvSpPr>
          <p:nvPr/>
        </p:nvSpPr>
        <p:spPr>
          <a:xfrm>
            <a:off x="1484309" y="87924"/>
            <a:ext cx="8916991" cy="109903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 kumimoji="1">
                <a:solidFill>
                  <a:schemeClr val="tx2"/>
                </a:solidFill>
              </a:defRPr>
            </a:lvl2pPr>
            <a:lvl3pPr eaLnBrk="1" hangingPunct="1">
              <a:defRPr kumimoji="1">
                <a:solidFill>
                  <a:schemeClr val="tx2"/>
                </a:solidFill>
              </a:defRPr>
            </a:lvl3pPr>
            <a:lvl4pPr eaLnBrk="1" hangingPunct="1">
              <a:defRPr kumimoji="1">
                <a:solidFill>
                  <a:schemeClr val="tx2"/>
                </a:solidFill>
              </a:defRPr>
            </a:lvl4pPr>
            <a:lvl5pPr eaLnBrk="1" hangingPunct="1">
              <a:defRPr kumimoji="1">
                <a:solidFill>
                  <a:schemeClr val="tx2"/>
                </a:solidFill>
              </a:defRPr>
            </a:lvl5pPr>
            <a:lvl6pPr eaLnBrk="1" hangingPunct="1">
              <a:defRPr kumimoji="1">
                <a:solidFill>
                  <a:schemeClr val="tx2"/>
                </a:solidFill>
              </a:defRPr>
            </a:lvl6pPr>
            <a:lvl7pPr eaLnBrk="1" hangingPunct="1">
              <a:defRPr kumimoji="1">
                <a:solidFill>
                  <a:schemeClr val="tx2"/>
                </a:solidFill>
              </a:defRPr>
            </a:lvl7pPr>
            <a:lvl8pPr eaLnBrk="1" hangingPunct="1">
              <a:defRPr kumimoji="1">
                <a:solidFill>
                  <a:schemeClr val="tx2"/>
                </a:solidFill>
              </a:defRPr>
            </a:lvl8pPr>
            <a:lvl9pPr eaLnBrk="1" hangingPunct="1">
              <a:defRPr kumimoji="1">
                <a:solidFill>
                  <a:schemeClr val="tx2"/>
                </a:solidFill>
              </a:defRPr>
            </a:lvl9pPr>
          </a:lstStyle>
          <a:p>
            <a:pPr algn="l"/>
            <a:r>
              <a:rPr lang="ja-JP" altLang="en-US" sz="4400" b="1" dirty="0" smtClean="0"/>
              <a:t>操作方法</a:t>
            </a:r>
            <a:endParaRPr lang="ja-JP" altLang="en-US" sz="4400" dirty="0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990725" y="1600199"/>
            <a:ext cx="9744075" cy="3552825"/>
          </a:xfrm>
        </p:spPr>
        <p:txBody>
          <a:bodyPr>
            <a:normAutofit/>
          </a:bodyPr>
          <a:lstStyle/>
          <a:p>
            <a:r>
              <a:rPr kumimoji="1" lang="ja-JP" altLang="en-US" sz="3600" dirty="0" smtClean="0"/>
              <a:t>ジャンプ</a:t>
            </a:r>
            <a:r>
              <a:rPr lang="ja-JP" altLang="en-US" sz="3600" dirty="0" smtClean="0"/>
              <a:t>：</a:t>
            </a:r>
            <a:r>
              <a:rPr lang="en-US" altLang="ja-JP" sz="3600" b="1" dirty="0" smtClean="0"/>
              <a:t>Space</a:t>
            </a:r>
            <a:endParaRPr kumimoji="1" lang="en-US" altLang="ja-JP" sz="3600" b="1" dirty="0" smtClean="0"/>
          </a:p>
          <a:p>
            <a:r>
              <a:rPr kumimoji="1" lang="ja-JP" altLang="en-US" sz="3600" dirty="0" smtClean="0"/>
              <a:t>旋回</a:t>
            </a:r>
            <a:r>
              <a:rPr lang="ja-JP" altLang="en-US" sz="3600" dirty="0" smtClean="0"/>
              <a:t>：</a:t>
            </a:r>
            <a:r>
              <a:rPr lang="en-US" altLang="ja-JP" sz="3600" b="1" dirty="0" smtClean="0"/>
              <a:t>E(</a:t>
            </a:r>
            <a:r>
              <a:rPr lang="ja-JP" altLang="en-US" sz="3600" b="1" dirty="0"/>
              <a:t>右</a:t>
            </a:r>
            <a:r>
              <a:rPr lang="en-US" altLang="ja-JP" sz="3600" b="1" dirty="0" smtClean="0"/>
              <a:t>)</a:t>
            </a:r>
            <a:r>
              <a:rPr lang="ja-JP" altLang="en-US" sz="3600" b="1" dirty="0" err="1" smtClean="0"/>
              <a:t>、</a:t>
            </a:r>
            <a:r>
              <a:rPr lang="en-US" altLang="ja-JP" sz="3600" b="1" dirty="0" smtClean="0"/>
              <a:t>Q(</a:t>
            </a:r>
            <a:r>
              <a:rPr lang="ja-JP" altLang="en-US" sz="3600" b="1" dirty="0" smtClean="0"/>
              <a:t>左</a:t>
            </a:r>
            <a:r>
              <a:rPr lang="en-US" altLang="ja-JP" sz="3600" b="1" dirty="0" smtClean="0"/>
              <a:t>)</a:t>
            </a:r>
            <a:endParaRPr kumimoji="1" lang="en-US" altLang="ja-JP" sz="3600" b="1" dirty="0" smtClean="0"/>
          </a:p>
          <a:p>
            <a:r>
              <a:rPr lang="ja-JP" altLang="en-US" sz="3600" dirty="0" smtClean="0"/>
              <a:t>歩行</a:t>
            </a:r>
            <a:r>
              <a:rPr lang="ja-JP" altLang="en-US" sz="3600" dirty="0" smtClean="0"/>
              <a:t>：</a:t>
            </a:r>
            <a:r>
              <a:rPr lang="en-US" altLang="ja-JP" sz="3600" b="1" dirty="0" smtClean="0"/>
              <a:t>WASD</a:t>
            </a:r>
            <a:endParaRPr lang="en-US" altLang="ja-JP" sz="3600" b="1" dirty="0" smtClean="0"/>
          </a:p>
          <a:p>
            <a:r>
              <a:rPr kumimoji="1" lang="ja-JP" altLang="en-US" sz="3600" dirty="0"/>
              <a:t>ブースト</a:t>
            </a:r>
            <a:r>
              <a:rPr kumimoji="1" lang="ja-JP" altLang="en-US" sz="3600" dirty="0" smtClean="0"/>
              <a:t>移動</a:t>
            </a:r>
            <a:r>
              <a:rPr lang="ja-JP" altLang="en-US" sz="3600" dirty="0" smtClean="0"/>
              <a:t>：</a:t>
            </a:r>
            <a:r>
              <a:rPr lang="en-US" altLang="ja-JP" sz="3600" b="1" dirty="0" err="1" smtClean="0"/>
              <a:t>Lshift</a:t>
            </a:r>
            <a:r>
              <a:rPr lang="ja-JP" altLang="en-US" sz="3600" dirty="0" smtClean="0"/>
              <a:t>押しながら</a:t>
            </a:r>
            <a:r>
              <a:rPr lang="en-US" altLang="ja-JP" sz="3600" b="1" dirty="0" smtClean="0"/>
              <a:t>WASD</a:t>
            </a:r>
            <a:endParaRPr kumimoji="1" lang="en-US" altLang="ja-JP" sz="3600" b="1" dirty="0" smtClean="0"/>
          </a:p>
        </p:txBody>
      </p:sp>
    </p:spTree>
    <p:extLst>
      <p:ext uri="{BB962C8B-B14F-4D97-AF65-F5344CB8AC3E}">
        <p14:creationId xmlns:p14="http://schemas.microsoft.com/office/powerpoint/2010/main" val="839988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626576" y="2579202"/>
            <a:ext cx="8423031" cy="1478570"/>
          </a:xfrm>
        </p:spPr>
        <p:txBody>
          <a:bodyPr>
            <a:normAutofit/>
          </a:bodyPr>
          <a:lstStyle/>
          <a:p>
            <a:r>
              <a:rPr kumimoji="1" lang="ja-JP" altLang="en-US" sz="7200" b="1" dirty="0" smtClean="0"/>
              <a:t>この輪講の目的</a:t>
            </a:r>
            <a:endParaRPr kumimoji="1" lang="ja-JP" altLang="en-US" sz="7200" b="1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576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2192" y="1703634"/>
            <a:ext cx="11649808" cy="2546713"/>
          </a:xfrm>
        </p:spPr>
        <p:txBody>
          <a:bodyPr>
            <a:normAutofit/>
          </a:bodyPr>
          <a:lstStyle/>
          <a:p>
            <a:r>
              <a:rPr lang="ja-JP" altLang="en-US" sz="7200" b="1" dirty="0"/>
              <a:t>ジャンプ</a:t>
            </a:r>
            <a:endParaRPr kumimoji="1" lang="ja-JP" altLang="en-US" sz="7200" b="1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20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420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タイトル 1"/>
          <p:cNvSpPr txBox="1">
            <a:spLocks/>
          </p:cNvSpPr>
          <p:nvPr/>
        </p:nvSpPr>
        <p:spPr>
          <a:xfrm>
            <a:off x="1484309" y="87924"/>
            <a:ext cx="8916991" cy="109903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 kumimoji="1">
                <a:solidFill>
                  <a:schemeClr val="tx2"/>
                </a:solidFill>
              </a:defRPr>
            </a:lvl2pPr>
            <a:lvl3pPr eaLnBrk="1" hangingPunct="1">
              <a:defRPr kumimoji="1">
                <a:solidFill>
                  <a:schemeClr val="tx2"/>
                </a:solidFill>
              </a:defRPr>
            </a:lvl3pPr>
            <a:lvl4pPr eaLnBrk="1" hangingPunct="1">
              <a:defRPr kumimoji="1">
                <a:solidFill>
                  <a:schemeClr val="tx2"/>
                </a:solidFill>
              </a:defRPr>
            </a:lvl4pPr>
            <a:lvl5pPr eaLnBrk="1" hangingPunct="1">
              <a:defRPr kumimoji="1">
                <a:solidFill>
                  <a:schemeClr val="tx2"/>
                </a:solidFill>
              </a:defRPr>
            </a:lvl5pPr>
            <a:lvl6pPr eaLnBrk="1" hangingPunct="1">
              <a:defRPr kumimoji="1">
                <a:solidFill>
                  <a:schemeClr val="tx2"/>
                </a:solidFill>
              </a:defRPr>
            </a:lvl6pPr>
            <a:lvl7pPr eaLnBrk="1" hangingPunct="1">
              <a:defRPr kumimoji="1">
                <a:solidFill>
                  <a:schemeClr val="tx2"/>
                </a:solidFill>
              </a:defRPr>
            </a:lvl7pPr>
            <a:lvl8pPr eaLnBrk="1" hangingPunct="1">
              <a:defRPr kumimoji="1">
                <a:solidFill>
                  <a:schemeClr val="tx2"/>
                </a:solidFill>
              </a:defRPr>
            </a:lvl8pPr>
            <a:lvl9pPr eaLnBrk="1" hangingPunct="1">
              <a:defRPr kumimoji="1">
                <a:solidFill>
                  <a:schemeClr val="tx2"/>
                </a:solidFill>
              </a:defRPr>
            </a:lvl9pPr>
          </a:lstStyle>
          <a:p>
            <a:pPr algn="l"/>
            <a:r>
              <a:rPr lang="ja-JP" altLang="en-US" sz="4400" b="1" dirty="0" smtClean="0"/>
              <a:t>ジャンプの仕様</a:t>
            </a:r>
            <a:endParaRPr lang="ja-JP" altLang="en-US" sz="44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706867" y="1577487"/>
            <a:ext cx="884569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3600" dirty="0" smtClean="0"/>
              <a:t>ジャンプする前に</a:t>
            </a:r>
            <a:r>
              <a:rPr kumimoji="1" lang="ja-JP" altLang="en-US" sz="3600" b="1" dirty="0" smtClean="0"/>
              <a:t>溜め時間</a:t>
            </a:r>
            <a:r>
              <a:rPr kumimoji="1" lang="ja-JP" altLang="en-US" sz="3600" dirty="0" smtClean="0"/>
              <a:t>を発生させる</a:t>
            </a:r>
            <a:endParaRPr kumimoji="1" lang="en-US" altLang="ja-JP" sz="3600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endParaRPr kumimoji="1" lang="en-US" altLang="ja-JP" sz="3600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ja-JP" altLang="en-US" sz="3600" dirty="0" smtClean="0"/>
              <a:t>着地した瞬間は硬直時間を発生させる</a:t>
            </a:r>
            <a:endParaRPr kumimoji="1" lang="en-US" altLang="ja-JP" sz="3600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ja-JP" sz="3600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ja-JP" altLang="en-US" sz="3600" dirty="0"/>
              <a:t>ジャンプ中</a:t>
            </a:r>
            <a:r>
              <a:rPr lang="ja-JP" altLang="en-US" sz="3600" dirty="0" smtClean="0"/>
              <a:t>は移動を受け付けない</a:t>
            </a:r>
            <a:endParaRPr lang="en-US" altLang="ja-JP" sz="3600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kumimoji="1" lang="en-US" altLang="ja-JP" sz="3600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0206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22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sp>
        <p:nvSpPr>
          <p:cNvPr id="6" name="タイトル 1"/>
          <p:cNvSpPr txBox="1">
            <a:spLocks/>
          </p:cNvSpPr>
          <p:nvPr/>
        </p:nvSpPr>
        <p:spPr>
          <a:xfrm>
            <a:off x="1484309" y="87924"/>
            <a:ext cx="8916991" cy="109903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 kumimoji="1">
                <a:solidFill>
                  <a:schemeClr val="tx2"/>
                </a:solidFill>
              </a:defRPr>
            </a:lvl2pPr>
            <a:lvl3pPr eaLnBrk="1" hangingPunct="1">
              <a:defRPr kumimoji="1">
                <a:solidFill>
                  <a:schemeClr val="tx2"/>
                </a:solidFill>
              </a:defRPr>
            </a:lvl3pPr>
            <a:lvl4pPr eaLnBrk="1" hangingPunct="1">
              <a:defRPr kumimoji="1">
                <a:solidFill>
                  <a:schemeClr val="tx2"/>
                </a:solidFill>
              </a:defRPr>
            </a:lvl4pPr>
            <a:lvl5pPr eaLnBrk="1" hangingPunct="1">
              <a:defRPr kumimoji="1">
                <a:solidFill>
                  <a:schemeClr val="tx2"/>
                </a:solidFill>
              </a:defRPr>
            </a:lvl5pPr>
            <a:lvl6pPr eaLnBrk="1" hangingPunct="1">
              <a:defRPr kumimoji="1">
                <a:solidFill>
                  <a:schemeClr val="tx2"/>
                </a:solidFill>
              </a:defRPr>
            </a:lvl6pPr>
            <a:lvl7pPr eaLnBrk="1" hangingPunct="1">
              <a:defRPr kumimoji="1">
                <a:solidFill>
                  <a:schemeClr val="tx2"/>
                </a:solidFill>
              </a:defRPr>
            </a:lvl7pPr>
            <a:lvl8pPr eaLnBrk="1" hangingPunct="1">
              <a:defRPr kumimoji="1">
                <a:solidFill>
                  <a:schemeClr val="tx2"/>
                </a:solidFill>
              </a:defRPr>
            </a:lvl8pPr>
            <a:lvl9pPr eaLnBrk="1" hangingPunct="1">
              <a:defRPr kumimoji="1">
                <a:solidFill>
                  <a:schemeClr val="tx2"/>
                </a:solidFill>
              </a:defRPr>
            </a:lvl9pPr>
          </a:lstStyle>
          <a:p>
            <a:pPr algn="l"/>
            <a:r>
              <a:rPr lang="ja-JP" altLang="en-US" sz="4400" b="1" dirty="0" smtClean="0"/>
              <a:t>ジャンプの実装</a:t>
            </a:r>
            <a:endParaRPr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424331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940777"/>
          </a:xfrm>
        </p:spPr>
        <p:txBody>
          <a:bodyPr/>
          <a:lstStyle/>
          <a:p>
            <a:pPr algn="l"/>
            <a:r>
              <a:rPr lang="ja-JP" altLang="en-US" sz="4400" b="1" dirty="0" smtClean="0"/>
              <a:t>この</a:t>
            </a:r>
            <a:r>
              <a:rPr lang="ja-JP" altLang="en-US" b="1" dirty="0" smtClean="0"/>
              <a:t>輪講の目的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472430" y="2057471"/>
            <a:ext cx="10306175" cy="2379785"/>
          </a:xfrm>
        </p:spPr>
        <p:txBody>
          <a:bodyPr>
            <a:normAutofit/>
          </a:bodyPr>
          <a:lstStyle/>
          <a:p>
            <a:r>
              <a:rPr lang="ja-JP" altLang="en-US" sz="3200" dirty="0" smtClean="0"/>
              <a:t>ロボットゲーというものを少しでも知ってほしい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リアルなロボットの挙動を作ってみよう</a:t>
            </a:r>
            <a:endParaRPr kumimoji="1" lang="ja-JP" altLang="en-US" sz="3200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029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626576" y="2579202"/>
            <a:ext cx="8423031" cy="1478570"/>
          </a:xfrm>
        </p:spPr>
        <p:txBody>
          <a:bodyPr>
            <a:normAutofit/>
          </a:bodyPr>
          <a:lstStyle/>
          <a:p>
            <a:r>
              <a:rPr kumimoji="1" lang="ja-JP" altLang="en-US" sz="7200" b="1" dirty="0" smtClean="0"/>
              <a:t>準備</a:t>
            </a:r>
            <a:endParaRPr kumimoji="1" lang="ja-JP" altLang="en-US" sz="7200" b="1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373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940777"/>
          </a:xfrm>
        </p:spPr>
        <p:txBody>
          <a:bodyPr>
            <a:normAutofit/>
          </a:bodyPr>
          <a:lstStyle/>
          <a:p>
            <a:pPr algn="l"/>
            <a:r>
              <a:rPr lang="ja-JP" altLang="en-US" sz="4400" b="1" dirty="0"/>
              <a:t>準備</a:t>
            </a:r>
            <a:endParaRPr kumimoji="1" lang="ja-JP" altLang="en-US" sz="44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484310" y="2151731"/>
            <a:ext cx="10306175" cy="17080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3600" dirty="0" smtClean="0"/>
              <a:t>①</a:t>
            </a:r>
            <a:r>
              <a:rPr kumimoji="1" lang="en-US" altLang="ja-JP" sz="3600" dirty="0" smtClean="0"/>
              <a:t>GT2</a:t>
            </a:r>
            <a:r>
              <a:rPr kumimoji="1" lang="ja-JP" altLang="en-US" sz="3600" dirty="0" smtClean="0"/>
              <a:t>の</a:t>
            </a:r>
            <a:r>
              <a:rPr lang="en-US" altLang="ja-JP" sz="3600" dirty="0" smtClean="0"/>
              <a:t>Slack</a:t>
            </a:r>
            <a:r>
              <a:rPr lang="ja-JP" altLang="en-US" sz="3600" dirty="0" smtClean="0"/>
              <a:t>に貼った</a:t>
            </a:r>
            <a:r>
              <a:rPr lang="en-US" altLang="ja-JP" sz="3600" dirty="0" smtClean="0"/>
              <a:t>URL</a:t>
            </a:r>
            <a:r>
              <a:rPr lang="ja-JP" altLang="en-US" sz="3600" dirty="0" smtClean="0"/>
              <a:t>から</a:t>
            </a:r>
            <a:r>
              <a:rPr lang="en-US" altLang="ja-JP" sz="3600" dirty="0" err="1" smtClean="0"/>
              <a:t>github</a:t>
            </a:r>
            <a:r>
              <a:rPr lang="ja-JP" altLang="en-US" sz="3600" dirty="0" smtClean="0"/>
              <a:t>に飛ぶ</a:t>
            </a:r>
            <a:endParaRPr lang="en-US" altLang="ja-JP" sz="3600" dirty="0" smtClean="0"/>
          </a:p>
          <a:p>
            <a:pPr marL="0" indent="0">
              <a:buNone/>
            </a:pPr>
            <a:r>
              <a:rPr lang="ja-JP" altLang="en-US" sz="3600" dirty="0" smtClean="0"/>
              <a:t>　</a:t>
            </a:r>
            <a:r>
              <a:rPr lang="en-US" altLang="ja-JP" sz="3600" dirty="0"/>
              <a:t>(</a:t>
            </a:r>
            <a:r>
              <a:rPr lang="en-US" altLang="ja-JP" sz="3600" dirty="0">
                <a:hlinkClick r:id="rId2"/>
              </a:rPr>
              <a:t>https://github.com/InagakiSota/RobotTest.git</a:t>
            </a:r>
            <a:r>
              <a:rPr lang="en-US" altLang="ja-JP" sz="3600" dirty="0"/>
              <a:t>)</a:t>
            </a:r>
            <a:endParaRPr lang="en-US" altLang="ja-JP" sz="3600" dirty="0" smtClean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940777"/>
          </a:xfrm>
        </p:spPr>
        <p:txBody>
          <a:bodyPr>
            <a:normAutofit/>
          </a:bodyPr>
          <a:lstStyle/>
          <a:p>
            <a:pPr algn="l"/>
            <a:r>
              <a:rPr lang="ja-JP" altLang="en-US" sz="4400" b="1" dirty="0"/>
              <a:t>準備</a:t>
            </a:r>
            <a:endParaRPr kumimoji="1" lang="ja-JP" altLang="en-US" sz="4400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0" y="799710"/>
            <a:ext cx="8657899" cy="4870068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7734300" y="173372"/>
            <a:ext cx="819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b="1" dirty="0">
                <a:solidFill>
                  <a:srgbClr val="FF0000"/>
                </a:solidFill>
              </a:rPr>
              <a:t>②</a:t>
            </a:r>
            <a:endParaRPr kumimoji="1" lang="ja-JP" altLang="en-US" sz="4400" b="1" dirty="0">
              <a:solidFill>
                <a:srgbClr val="FF0000"/>
              </a:solidFill>
            </a:endParaRPr>
          </a:p>
        </p:txBody>
      </p:sp>
      <p:cxnSp>
        <p:nvCxnSpPr>
          <p:cNvPr id="11" name="直線矢印コネクタ 10"/>
          <p:cNvCxnSpPr>
            <a:stCxn id="9" idx="2"/>
          </p:cNvCxnSpPr>
          <p:nvPr/>
        </p:nvCxnSpPr>
        <p:spPr>
          <a:xfrm flipH="1">
            <a:off x="7372350" y="942813"/>
            <a:ext cx="771525" cy="91456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/>
          <p:cNvSpPr txBox="1"/>
          <p:nvPr/>
        </p:nvSpPr>
        <p:spPr>
          <a:xfrm>
            <a:off x="5210175" y="5700047"/>
            <a:ext cx="69818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b="1" dirty="0" smtClean="0">
                <a:solidFill>
                  <a:srgbClr val="FF0000"/>
                </a:solidFill>
              </a:rPr>
              <a:t>③</a:t>
            </a:r>
            <a:r>
              <a:rPr lang="ja-JP" altLang="en-US" sz="3200" b="1" dirty="0" smtClean="0"/>
              <a:t>ここから</a:t>
            </a:r>
            <a:r>
              <a:rPr lang="en-US" altLang="ja-JP" sz="3200" b="1" dirty="0" smtClean="0"/>
              <a:t>zip</a:t>
            </a:r>
            <a:r>
              <a:rPr lang="ja-JP" altLang="en-US" sz="3200" b="1" dirty="0" smtClean="0"/>
              <a:t>をダウンロードする</a:t>
            </a:r>
            <a:endParaRPr kumimoji="1" lang="ja-JP" altLang="en-US" sz="3200" b="1" dirty="0"/>
          </a:p>
        </p:txBody>
      </p:sp>
      <p:cxnSp>
        <p:nvCxnSpPr>
          <p:cNvPr id="14" name="直線矢印コネクタ 13"/>
          <p:cNvCxnSpPr/>
          <p:nvPr/>
        </p:nvCxnSpPr>
        <p:spPr>
          <a:xfrm flipV="1">
            <a:off x="5572125" y="4657728"/>
            <a:ext cx="1" cy="11144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28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940777"/>
          </a:xfrm>
        </p:spPr>
        <p:txBody>
          <a:bodyPr>
            <a:normAutofit/>
          </a:bodyPr>
          <a:lstStyle/>
          <a:p>
            <a:pPr algn="l"/>
            <a:r>
              <a:rPr lang="ja-JP" altLang="en-US" sz="4400" b="1" dirty="0"/>
              <a:t>準備</a:t>
            </a:r>
            <a:endParaRPr kumimoji="1" lang="ja-JP" altLang="en-US" sz="44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346499" y="860722"/>
            <a:ext cx="10707690" cy="2202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 dirty="0" smtClean="0"/>
              <a:t>④ダウンロードした</a:t>
            </a:r>
            <a:r>
              <a:rPr lang="en-US" altLang="ja-JP" sz="3600" dirty="0" smtClean="0"/>
              <a:t>zip</a:t>
            </a:r>
            <a:r>
              <a:rPr lang="ja-JP" altLang="en-US" sz="3600" dirty="0" smtClean="0"/>
              <a:t>ファイルを解凍する</a:t>
            </a:r>
            <a:endParaRPr lang="en-US" altLang="ja-JP" sz="3600" dirty="0" smtClean="0"/>
          </a:p>
          <a:p>
            <a:pPr marL="0" indent="0">
              <a:buNone/>
            </a:pPr>
            <a:r>
              <a:rPr lang="ja-JP" altLang="en-US" sz="3600" dirty="0" smtClean="0"/>
              <a:t>⑤解凍されたファイルを</a:t>
            </a:r>
            <a:r>
              <a:rPr lang="en-US" altLang="ja-JP" sz="3600" dirty="0" err="1" smtClean="0"/>
              <a:t>Untiy</a:t>
            </a:r>
            <a:r>
              <a:rPr lang="en-US" altLang="ja-JP" sz="3600" dirty="0" smtClean="0"/>
              <a:t> Hub</a:t>
            </a:r>
            <a:r>
              <a:rPr lang="ja-JP" altLang="en-US" sz="3600" dirty="0" smtClean="0"/>
              <a:t>のリストに追加</a:t>
            </a:r>
            <a:r>
              <a:rPr lang="en-US" altLang="ja-JP" sz="3600" dirty="0" smtClean="0"/>
              <a:t>	</a:t>
            </a:r>
            <a:r>
              <a:rPr lang="ja-JP" altLang="en-US" sz="3600" dirty="0" smtClean="0"/>
              <a:t>する</a:t>
            </a:r>
            <a:endParaRPr lang="en-US" altLang="ja-JP" sz="3600" dirty="0" smtClean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071" y="2543175"/>
            <a:ext cx="6477604" cy="3715681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8067675" y="3063195"/>
            <a:ext cx="866775" cy="40957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8" name="直線矢印コネクタ 7"/>
          <p:cNvCxnSpPr/>
          <p:nvPr/>
        </p:nvCxnSpPr>
        <p:spPr>
          <a:xfrm flipH="1" flipV="1">
            <a:off x="8934450" y="3361567"/>
            <a:ext cx="1314449" cy="4927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344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940777"/>
          </a:xfrm>
        </p:spPr>
        <p:txBody>
          <a:bodyPr>
            <a:normAutofit/>
          </a:bodyPr>
          <a:lstStyle/>
          <a:p>
            <a:pPr algn="l"/>
            <a:r>
              <a:rPr lang="ja-JP" altLang="en-US" sz="4400" b="1" dirty="0"/>
              <a:t>準備</a:t>
            </a:r>
            <a:endParaRPr kumimoji="1" lang="ja-JP" altLang="en-US" sz="44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346499" y="1550377"/>
            <a:ext cx="10707690" cy="29813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 dirty="0" smtClean="0"/>
              <a:t>⑥</a:t>
            </a:r>
            <a:r>
              <a:rPr lang="en-US" altLang="ja-JP" sz="3600" dirty="0" smtClean="0"/>
              <a:t>Unity Hub</a:t>
            </a:r>
            <a:r>
              <a:rPr lang="ja-JP" altLang="en-US" sz="3600" dirty="0" smtClean="0"/>
              <a:t>からプロジェクトを起動する</a:t>
            </a:r>
            <a:endParaRPr lang="en-US" altLang="ja-JP" sz="3600" dirty="0" smtClean="0"/>
          </a:p>
          <a:p>
            <a:pPr marL="0" indent="0">
              <a:buNone/>
            </a:pPr>
            <a:r>
              <a:rPr lang="ja-JP" altLang="en-US" sz="3600" dirty="0"/>
              <a:t>　</a:t>
            </a:r>
            <a:r>
              <a:rPr lang="en-US" altLang="ja-JP" sz="3600" dirty="0" smtClean="0"/>
              <a:t>(Unity</a:t>
            </a:r>
            <a:r>
              <a:rPr lang="ja-JP" altLang="en-US" sz="3600" dirty="0" smtClean="0"/>
              <a:t>のバージョンは</a:t>
            </a:r>
            <a:r>
              <a:rPr lang="en-US" altLang="ja-JP" sz="3600" dirty="0" smtClean="0"/>
              <a:t>2019.4.15f</a:t>
            </a:r>
            <a:r>
              <a:rPr lang="ja-JP" altLang="en-US" sz="3600" dirty="0" smtClean="0"/>
              <a:t>ですが、他のバージョンでも動く</a:t>
            </a:r>
            <a:r>
              <a:rPr lang="en-US" altLang="ja-JP" sz="3600" dirty="0" smtClean="0"/>
              <a:t>…</a:t>
            </a:r>
            <a:r>
              <a:rPr lang="ja-JP" altLang="en-US" sz="3600" dirty="0" smtClean="0"/>
              <a:t>はず</a:t>
            </a:r>
            <a:r>
              <a:rPr lang="en-US" altLang="ja-JP" sz="3600" dirty="0" smtClean="0"/>
              <a:t>)</a:t>
            </a:r>
          </a:p>
          <a:p>
            <a:pPr marL="0" indent="0">
              <a:buNone/>
            </a:pPr>
            <a:r>
              <a:rPr lang="ja-JP" altLang="en-US" sz="3600" dirty="0" smtClean="0"/>
              <a:t>⑦インポートが始まったらそのまま放置</a:t>
            </a:r>
            <a:endParaRPr lang="en-US" altLang="ja-JP" sz="3600" dirty="0" smtClean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7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390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626576" y="2579202"/>
            <a:ext cx="8423031" cy="1478570"/>
          </a:xfrm>
        </p:spPr>
        <p:txBody>
          <a:bodyPr>
            <a:normAutofit fontScale="90000"/>
          </a:bodyPr>
          <a:lstStyle/>
          <a:p>
            <a:r>
              <a:rPr kumimoji="1" lang="ja-JP" altLang="en-US" sz="7200" b="1" dirty="0" smtClean="0"/>
              <a:t>ロボットゲームとは</a:t>
            </a:r>
            <a:endParaRPr kumimoji="1" lang="ja-JP" altLang="en-US" sz="7200" b="1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A40ED-0C98-41DA-B5D3-B0FEB98393B5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zh-TW" smtClean="0"/>
              <a:t>Gt2 4</a:t>
            </a:r>
            <a:r>
              <a:rPr kumimoji="1" lang="zh-TW" altLang="en-US" smtClean="0"/>
              <a:t>番　稲垣颯太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937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視差">
  <a:themeElements>
    <a:clrScheme name="視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視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視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視差</Template>
  <TotalTime>1887</TotalTime>
  <Words>410</Words>
  <Application>Microsoft Office PowerPoint</Application>
  <PresentationFormat>ワイド画面</PresentationFormat>
  <Paragraphs>115</Paragraphs>
  <Slides>22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22</vt:i4>
      </vt:variant>
    </vt:vector>
  </HeadingPairs>
  <TitlesOfParts>
    <vt:vector size="30" baseType="lpstr">
      <vt:lpstr>HGP明朝E</vt:lpstr>
      <vt:lpstr>HGｺﾞｼｯｸM</vt:lpstr>
      <vt:lpstr>新細明體</vt:lpstr>
      <vt:lpstr>游ゴシック</vt:lpstr>
      <vt:lpstr>Arial</vt:lpstr>
      <vt:lpstr>Corbel</vt:lpstr>
      <vt:lpstr>Wingdings</vt:lpstr>
      <vt:lpstr>視差</vt:lpstr>
      <vt:lpstr>ロボットゲームでの リアル感のある機体の挙動</vt:lpstr>
      <vt:lpstr>この輪講の目的</vt:lpstr>
      <vt:lpstr>この輪講の目的</vt:lpstr>
      <vt:lpstr>準備</vt:lpstr>
      <vt:lpstr>準備</vt:lpstr>
      <vt:lpstr>準備</vt:lpstr>
      <vt:lpstr>準備</vt:lpstr>
      <vt:lpstr>準備</vt:lpstr>
      <vt:lpstr>ロボットゲームとは</vt:lpstr>
      <vt:lpstr>ロボットゲームとは</vt:lpstr>
      <vt:lpstr>リアル系とスタイリッシュ系</vt:lpstr>
      <vt:lpstr>PowerPoint プレゼンテーション</vt:lpstr>
      <vt:lpstr>PowerPoint プレゼンテーション</vt:lpstr>
      <vt:lpstr>リアルなロボットの挙動に 必要な要素</vt:lpstr>
      <vt:lpstr>リアルなロボットの挙動に必要な要素</vt:lpstr>
      <vt:lpstr>PowerPoint プレゼンテーション</vt:lpstr>
      <vt:lpstr>今回実装する要素</vt:lpstr>
      <vt:lpstr>PowerPoint プレゼンテーション</vt:lpstr>
      <vt:lpstr>PowerPoint プレゼンテーション</vt:lpstr>
      <vt:lpstr>ジャンプ</vt:lpstr>
      <vt:lpstr>PowerPoint プレゼンテーション</vt:lpstr>
      <vt:lpstr>PowerPoint プレゼンテーション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ゲームでリアル感のある ロボットの挙動</dc:title>
  <dc:creator>稲垣　颯太</dc:creator>
  <cp:lastModifiedBy>稲垣　颯太</cp:lastModifiedBy>
  <cp:revision>100</cp:revision>
  <dcterms:created xsi:type="dcterms:W3CDTF">2021-04-16T08:21:03Z</dcterms:created>
  <dcterms:modified xsi:type="dcterms:W3CDTF">2021-05-11T11:14:50Z</dcterms:modified>
</cp:coreProperties>
</file>

<file path=docProps/thumbnail.jpeg>
</file>